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handoutMasterIdLst>
    <p:handoutMasterId r:id="rId10"/>
  </p:handoutMasterIdLst>
  <p:sldIdLst>
    <p:sldId id="265" r:id="rId2"/>
    <p:sldId id="258" r:id="rId3"/>
    <p:sldId id="259" r:id="rId4"/>
    <p:sldId id="261" r:id="rId5"/>
    <p:sldId id="262" r:id="rId6"/>
    <p:sldId id="263" r:id="rId7"/>
    <p:sldId id="264" r:id="rId8"/>
  </p:sldIdLst>
  <p:sldSz cx="9144000" cy="6858000" type="screen4x3"/>
  <p:notesSz cx="7099300" cy="10229850"/>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33"/>
    <a:srgbClr val="004966"/>
    <a:srgbClr val="C0D4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257" autoAdjust="0"/>
  </p:normalViewPr>
  <p:slideViewPr>
    <p:cSldViewPr>
      <p:cViewPr varScale="1">
        <p:scale>
          <a:sx n="86" d="100"/>
          <a:sy n="86" d="100"/>
        </p:scale>
        <p:origin x="-14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30724" name="Rectangle 4"/>
          <p:cNvSpPr>
            <a:spLocks noGrp="1" noChangeArrowheads="1"/>
          </p:cNvSpPr>
          <p:nvPr>
            <p:ph type="ftr" sz="quarter" idx="2"/>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5" name="Rectangle 5"/>
          <p:cNvSpPr>
            <a:spLocks noGrp="1" noChangeArrowheads="1"/>
          </p:cNvSpPr>
          <p:nvPr>
            <p:ph type="sldNum" sz="quarter" idx="3"/>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A4AAFFFE-89FC-4B90-8767-5E6E8F7FF3E9}" type="slidenum">
              <a:rPr lang="en-US"/>
              <a:pPr/>
              <a:t>‹#›</a:t>
            </a:fld>
            <a:endParaRPr lang="en-US"/>
          </a:p>
        </p:txBody>
      </p:sp>
    </p:spTree>
    <p:extLst>
      <p:ext uri="{BB962C8B-B14F-4D97-AF65-F5344CB8AC3E}">
        <p14:creationId xmlns:p14="http://schemas.microsoft.com/office/powerpoint/2010/main" val="427452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6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990600" y="766763"/>
            <a:ext cx="5118100" cy="3836987"/>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9613" y="4859338"/>
            <a:ext cx="5680075" cy="4603750"/>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703" name="Rectangle 7"/>
          <p:cNvSpPr>
            <a:spLocks noGrp="1" noChangeArrowheads="1"/>
          </p:cNvSpPr>
          <p:nvPr>
            <p:ph type="sldNum" sz="quarter" idx="5"/>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6916379E-BCA1-49E7-AD01-F89D60FA0DCC}" type="slidenum">
              <a:rPr lang="en-US"/>
              <a:pPr/>
              <a:t>‹#›</a:t>
            </a:fld>
            <a:endParaRPr lang="en-US"/>
          </a:p>
        </p:txBody>
      </p:sp>
    </p:spTree>
    <p:extLst>
      <p:ext uri="{BB962C8B-B14F-4D97-AF65-F5344CB8AC3E}">
        <p14:creationId xmlns:p14="http://schemas.microsoft.com/office/powerpoint/2010/main" val="29347665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smtClean="0"/>
              <a:t>MIKE 11</a:t>
            </a:r>
            <a:endParaRPr lang="en-GB" dirty="0"/>
          </a:p>
        </p:txBody>
      </p:sp>
      <p:sp>
        <p:nvSpPr>
          <p:cNvPr id="3" name="Subtitle 2"/>
          <p:cNvSpPr>
            <a:spLocks noGrp="1"/>
          </p:cNvSpPr>
          <p:nvPr>
            <p:ph type="subTitle" idx="1"/>
          </p:nvPr>
        </p:nvSpPr>
        <p:spPr/>
        <p:txBody>
          <a:bodyPr/>
          <a:lstStyle/>
          <a:p>
            <a:r>
              <a:rPr lang="da-DK" dirty="0" err="1" smtClean="0"/>
              <a:t>Boundary</a:t>
            </a:r>
            <a:r>
              <a:rPr lang="da-DK" dirty="0" smtClean="0"/>
              <a:t> Editor</a:t>
            </a:r>
            <a:endParaRPr lang="en-GB" dirty="0"/>
          </a:p>
        </p:txBody>
      </p:sp>
      <p:sp>
        <p:nvSpPr>
          <p:cNvPr id="4" name="Footer Placeholder 3"/>
          <p:cNvSpPr>
            <a:spLocks noGrp="1"/>
          </p:cNvSpPr>
          <p:nvPr>
            <p:ph type="ftr" sz="quarter" idx="3"/>
          </p:nvPr>
        </p:nvSpPr>
        <p:spPr/>
        <p:txBody>
          <a:bodyPr/>
          <a:lstStyle/>
          <a:p>
            <a:r>
              <a:rPr lang="en-GB" smtClean="0"/>
              <a:t>© DHI</a:t>
            </a:r>
            <a:endParaRPr lang="en-GB"/>
          </a:p>
        </p:txBody>
      </p:sp>
    </p:spTree>
    <p:extLst>
      <p:ext uri="{BB962C8B-B14F-4D97-AF65-F5344CB8AC3E}">
        <p14:creationId xmlns:p14="http://schemas.microsoft.com/office/powerpoint/2010/main" val="2937696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3" name="Group 5"/>
          <p:cNvGrpSpPr>
            <a:grpSpLocks/>
          </p:cNvGrpSpPr>
          <p:nvPr/>
        </p:nvGrpSpPr>
        <p:grpSpPr bwMode="auto">
          <a:xfrm>
            <a:off x="395536" y="2204864"/>
            <a:ext cx="8312150" cy="4049712"/>
            <a:chOff x="366" y="1515"/>
            <a:chExt cx="5236" cy="2551"/>
          </a:xfrm>
        </p:grpSpPr>
        <p:sp>
          <p:nvSpPr>
            <p:cNvPr id="63494" name="AutoShape 6"/>
            <p:cNvSpPr>
              <a:spLocks noChangeArrowheads="1"/>
            </p:cNvSpPr>
            <p:nvPr/>
          </p:nvSpPr>
          <p:spPr bwMode="auto">
            <a:xfrm>
              <a:off x="3319" y="3207"/>
              <a:ext cx="1885" cy="278"/>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495" name="AutoShape 7"/>
            <p:cNvSpPr>
              <a:spLocks noChangeArrowheads="1"/>
            </p:cNvSpPr>
            <p:nvPr/>
          </p:nvSpPr>
          <p:spPr bwMode="auto">
            <a:xfrm>
              <a:off x="366" y="3728"/>
              <a:ext cx="2121" cy="338"/>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497" name="Text Box 9"/>
            <p:cNvSpPr txBox="1">
              <a:spLocks noChangeArrowheads="1"/>
            </p:cNvSpPr>
            <p:nvPr/>
          </p:nvSpPr>
          <p:spPr bwMode="auto">
            <a:xfrm>
              <a:off x="1800" y="2430"/>
              <a:ext cx="2115" cy="231"/>
            </a:xfrm>
            <a:prstGeom prst="rect">
              <a:avLst/>
            </a:prstGeom>
            <a:solidFill>
              <a:schemeClr val="bg2"/>
            </a:solid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dirty="0">
                  <a:solidFill>
                    <a:schemeClr val="tx1"/>
                  </a:solidFill>
                  <a:latin typeface="Arial" charset="0"/>
                </a:rPr>
                <a:t>Simulation Editor (.sim11)</a:t>
              </a:r>
            </a:p>
          </p:txBody>
        </p:sp>
        <p:sp>
          <p:nvSpPr>
            <p:cNvPr id="63498" name="AutoShape 10"/>
            <p:cNvSpPr>
              <a:spLocks noChangeArrowheads="1"/>
            </p:cNvSpPr>
            <p:nvPr/>
          </p:nvSpPr>
          <p:spPr bwMode="auto">
            <a:xfrm>
              <a:off x="3287" y="1515"/>
              <a:ext cx="2315" cy="278"/>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lstStyle/>
            <a:p>
              <a:endParaRPr lang="da-DK">
                <a:solidFill>
                  <a:schemeClr val="tx1"/>
                </a:solidFill>
              </a:endParaRPr>
            </a:p>
          </p:txBody>
        </p:sp>
        <p:sp>
          <p:nvSpPr>
            <p:cNvPr id="63499" name="Text Box 11"/>
            <p:cNvSpPr txBox="1">
              <a:spLocks noChangeArrowheads="1"/>
            </p:cNvSpPr>
            <p:nvPr/>
          </p:nvSpPr>
          <p:spPr bwMode="auto">
            <a:xfrm>
              <a:off x="3319" y="1533"/>
              <a:ext cx="2193" cy="231"/>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US" sz="1800" b="1" dirty="0">
                  <a:solidFill>
                    <a:schemeClr val="tx1"/>
                  </a:solidFill>
                  <a:latin typeface="Arial" charset="0"/>
                </a:rPr>
                <a:t>Cross Section Editor (.xns11)</a:t>
              </a:r>
              <a:endParaRPr lang="en-US" sz="1800" dirty="0">
                <a:solidFill>
                  <a:schemeClr val="tx1"/>
                </a:solidFill>
                <a:latin typeface="Arial" charset="0"/>
              </a:endParaRPr>
            </a:p>
          </p:txBody>
        </p:sp>
        <p:sp>
          <p:nvSpPr>
            <p:cNvPr id="63500" name="Text Box 12"/>
            <p:cNvSpPr txBox="1">
              <a:spLocks noChangeArrowheads="1"/>
            </p:cNvSpPr>
            <p:nvPr/>
          </p:nvSpPr>
          <p:spPr bwMode="auto">
            <a:xfrm>
              <a:off x="3179" y="3225"/>
              <a:ext cx="2174" cy="231"/>
            </a:xfrm>
            <a:prstGeom prst="rect">
              <a:avLst/>
            </a:prstGeom>
            <a:no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a:solidFill>
                    <a:schemeClr val="tx1"/>
                  </a:solidFill>
                  <a:latin typeface="Arial" charset="0"/>
                </a:rPr>
                <a:t>Parameter Editor (.HD11)</a:t>
              </a:r>
              <a:endParaRPr lang="en-US">
                <a:solidFill>
                  <a:schemeClr val="tx1"/>
                </a:solidFill>
                <a:latin typeface="Arial" charset="0"/>
              </a:endParaRPr>
            </a:p>
          </p:txBody>
        </p:sp>
        <p:grpSp>
          <p:nvGrpSpPr>
            <p:cNvPr id="63501" name="Group 13"/>
            <p:cNvGrpSpPr>
              <a:grpSpLocks/>
            </p:cNvGrpSpPr>
            <p:nvPr/>
          </p:nvGrpSpPr>
          <p:grpSpPr bwMode="auto">
            <a:xfrm>
              <a:off x="466" y="1516"/>
              <a:ext cx="1893" cy="275"/>
              <a:chOff x="282" y="1996"/>
              <a:chExt cx="1893" cy="275"/>
            </a:xfrm>
          </p:grpSpPr>
          <p:sp>
            <p:nvSpPr>
              <p:cNvPr id="63502" name="AutoShape 14"/>
              <p:cNvSpPr>
                <a:spLocks noChangeArrowheads="1"/>
              </p:cNvSpPr>
              <p:nvPr/>
            </p:nvSpPr>
            <p:spPr bwMode="auto">
              <a:xfrm>
                <a:off x="282" y="1996"/>
                <a:ext cx="1893" cy="275"/>
              </a:xfrm>
              <a:prstGeom prst="roundRect">
                <a:avLst>
                  <a:gd name="adj" fmla="val 16667"/>
                </a:avLst>
              </a:prstGeom>
              <a:solidFill>
                <a:schemeClr val="bg2"/>
              </a:solidFill>
              <a:ln w="12700">
                <a:solidFill>
                  <a:schemeClr val="tx1"/>
                </a:solidFill>
                <a:round/>
                <a:headEnd type="none" w="sm" len="sm"/>
                <a:tailEnd type="none" w="sm" len="sm"/>
              </a:ln>
              <a:effectLst/>
            </p:spPr>
            <p:txBody>
              <a:bodyPr wrap="none" anchor="ctr" anchorCtr="1"/>
              <a:lstStyle/>
              <a:p>
                <a:endParaRPr lang="da-DK">
                  <a:solidFill>
                    <a:schemeClr val="tx1"/>
                  </a:solidFill>
                </a:endParaRPr>
              </a:p>
            </p:txBody>
          </p:sp>
          <p:sp>
            <p:nvSpPr>
              <p:cNvPr id="63503" name="Text Box 15"/>
              <p:cNvSpPr txBox="1">
                <a:spLocks noChangeArrowheads="1"/>
              </p:cNvSpPr>
              <p:nvPr/>
            </p:nvSpPr>
            <p:spPr bwMode="auto">
              <a:xfrm>
                <a:off x="368" y="2009"/>
                <a:ext cx="1766" cy="231"/>
              </a:xfrm>
              <a:prstGeom prst="rect">
                <a:avLst/>
              </a:prstGeom>
              <a:noFill/>
              <a:ln w="12700">
                <a:noFill/>
                <a:miter lim="800000"/>
                <a:headEnd type="none" w="sm" len="sm"/>
                <a:tailEnd type="none" w="sm" len="sm"/>
              </a:ln>
              <a:effectLst/>
            </p:spPr>
            <p:txBody>
              <a:bodyPr anchor="ctr" anchorCtr="1">
                <a:spAutoFit/>
              </a:bodyPr>
              <a:lstStyle/>
              <a:p>
                <a:pPr defTabSz="762000" eaLnBrk="0" hangingPunct="0">
                  <a:spcBef>
                    <a:spcPct val="50000"/>
                  </a:spcBef>
                </a:pPr>
                <a:r>
                  <a:rPr lang="en-US" sz="1800" b="1" dirty="0">
                    <a:solidFill>
                      <a:schemeClr val="tx1"/>
                    </a:solidFill>
                    <a:latin typeface="Arial" charset="0"/>
                  </a:rPr>
                  <a:t>Network Editor (.nwk11)</a:t>
                </a:r>
                <a:endParaRPr lang="en-US" dirty="0">
                  <a:solidFill>
                    <a:schemeClr val="tx1"/>
                  </a:solidFill>
                  <a:latin typeface="Arial" charset="0"/>
                </a:endParaRPr>
              </a:p>
            </p:txBody>
          </p:sp>
        </p:grpSp>
        <p:sp>
          <p:nvSpPr>
            <p:cNvPr id="63504" name="Text Box 16"/>
            <p:cNvSpPr txBox="1">
              <a:spLocks noChangeArrowheads="1"/>
            </p:cNvSpPr>
            <p:nvPr/>
          </p:nvSpPr>
          <p:spPr bwMode="auto">
            <a:xfrm>
              <a:off x="474" y="3779"/>
              <a:ext cx="1885" cy="231"/>
            </a:xfrm>
            <a:prstGeom prst="rect">
              <a:avLst/>
            </a:prstGeom>
            <a:solidFill>
              <a:schemeClr val="bg2"/>
            </a:solidFill>
            <a:ln w="12700">
              <a:noFill/>
              <a:miter lim="800000"/>
              <a:headEnd type="none" w="sm" len="sm"/>
              <a:tailEnd type="none" w="sm" len="sm"/>
            </a:ln>
            <a:effectLst/>
          </p:spPr>
          <p:txBody>
            <a:bodyPr wrap="square" anchor="ctr" anchorCtr="1">
              <a:spAutoFit/>
            </a:bodyPr>
            <a:lstStyle/>
            <a:p>
              <a:pPr defTabSz="762000" eaLnBrk="0" hangingPunct="0">
                <a:spcBef>
                  <a:spcPct val="50000"/>
                </a:spcBef>
              </a:pPr>
              <a:r>
                <a:rPr lang="en-US" sz="1800" b="1" dirty="0">
                  <a:solidFill>
                    <a:schemeClr val="tx1"/>
                  </a:solidFill>
                  <a:latin typeface="Arial" charset="0"/>
                </a:rPr>
                <a:t>Time Series Editor (.dfs0)</a:t>
              </a:r>
              <a:endParaRPr lang="en-US" dirty="0">
                <a:solidFill>
                  <a:schemeClr val="tx1"/>
                </a:solidFill>
                <a:latin typeface="Arial" charset="0"/>
              </a:endParaRPr>
            </a:p>
          </p:txBody>
        </p:sp>
        <p:sp>
          <p:nvSpPr>
            <p:cNvPr id="63506" name="Text Box 18"/>
            <p:cNvSpPr txBox="1">
              <a:spLocks noChangeArrowheads="1"/>
            </p:cNvSpPr>
            <p:nvPr/>
          </p:nvSpPr>
          <p:spPr bwMode="auto">
            <a:xfrm>
              <a:off x="474" y="3219"/>
              <a:ext cx="1844" cy="233"/>
            </a:xfrm>
            <a:prstGeom prst="rect">
              <a:avLst/>
            </a:prstGeom>
            <a:solidFill>
              <a:schemeClr val="accent2"/>
            </a:solidFill>
            <a:ln w="12700">
              <a:noFill/>
              <a:miter lim="800000"/>
              <a:headEnd type="none" w="sm" len="sm"/>
              <a:tailEnd type="none" w="sm" len="sm"/>
            </a:ln>
            <a:effectLst/>
          </p:spPr>
          <p:txBody>
            <a:bodyPr wrap="square" anchor="ctr" anchorCtr="1">
              <a:spAutoFit/>
            </a:bodyPr>
            <a:lstStyle/>
            <a:p>
              <a:pPr defTabSz="762000" eaLnBrk="0" hangingPunct="0">
                <a:spcBef>
                  <a:spcPct val="50000"/>
                </a:spcBef>
              </a:pPr>
              <a:r>
                <a:rPr lang="en-US" sz="1800" b="1" dirty="0">
                  <a:solidFill>
                    <a:schemeClr val="tx1"/>
                  </a:solidFill>
                  <a:latin typeface="Arial" charset="0"/>
                </a:rPr>
                <a:t>Boundary Editor (.bnd11)</a:t>
              </a:r>
            </a:p>
          </p:txBody>
        </p:sp>
        <p:cxnSp>
          <p:nvCxnSpPr>
            <p:cNvPr id="63507" name="AutoShape 19"/>
            <p:cNvCxnSpPr>
              <a:cxnSpLocks noChangeShapeType="1"/>
            </p:cNvCxnSpPr>
            <p:nvPr/>
          </p:nvCxnSpPr>
          <p:spPr bwMode="auto">
            <a:xfrm flipH="1" flipV="1">
              <a:off x="1419" y="1843"/>
              <a:ext cx="1093" cy="534"/>
            </a:xfrm>
            <a:prstGeom prst="straightConnector1">
              <a:avLst/>
            </a:prstGeom>
            <a:noFill/>
            <a:ln w="38100">
              <a:solidFill>
                <a:schemeClr val="accent2"/>
              </a:solidFill>
              <a:round/>
              <a:headEnd type="triangle" w="med" len="med"/>
              <a:tailEnd type="triangle" w="med" len="med"/>
            </a:ln>
            <a:effectLst/>
          </p:spPr>
        </p:cxnSp>
        <p:cxnSp>
          <p:nvCxnSpPr>
            <p:cNvPr id="63508" name="AutoShape 20"/>
            <p:cNvCxnSpPr>
              <a:cxnSpLocks noChangeShapeType="1"/>
            </p:cNvCxnSpPr>
            <p:nvPr/>
          </p:nvCxnSpPr>
          <p:spPr bwMode="auto">
            <a:xfrm flipV="1">
              <a:off x="3189" y="1865"/>
              <a:ext cx="1215" cy="496"/>
            </a:xfrm>
            <a:prstGeom prst="straightConnector1">
              <a:avLst/>
            </a:prstGeom>
            <a:noFill/>
            <a:ln w="38100">
              <a:solidFill>
                <a:schemeClr val="accent2"/>
              </a:solidFill>
              <a:round/>
              <a:headEnd type="triangle" w="med" len="med"/>
              <a:tailEnd type="triangle" w="med" len="med"/>
            </a:ln>
            <a:effectLst/>
          </p:spPr>
        </p:cxnSp>
        <p:cxnSp>
          <p:nvCxnSpPr>
            <p:cNvPr id="63509" name="AutoShape 21"/>
            <p:cNvCxnSpPr>
              <a:cxnSpLocks noChangeShapeType="1"/>
            </p:cNvCxnSpPr>
            <p:nvPr/>
          </p:nvCxnSpPr>
          <p:spPr bwMode="auto">
            <a:xfrm flipV="1">
              <a:off x="1648" y="2715"/>
              <a:ext cx="855" cy="407"/>
            </a:xfrm>
            <a:prstGeom prst="straightConnector1">
              <a:avLst/>
            </a:prstGeom>
            <a:noFill/>
            <a:ln w="38100">
              <a:solidFill>
                <a:schemeClr val="accent2"/>
              </a:solidFill>
              <a:round/>
              <a:headEnd type="triangle" w="med" len="med"/>
              <a:tailEnd type="triangle" w="med" len="med"/>
            </a:ln>
            <a:effectLst/>
          </p:spPr>
        </p:cxnSp>
        <p:cxnSp>
          <p:nvCxnSpPr>
            <p:cNvPr id="63510" name="AutoShape 22"/>
            <p:cNvCxnSpPr>
              <a:cxnSpLocks noChangeShapeType="1"/>
            </p:cNvCxnSpPr>
            <p:nvPr/>
          </p:nvCxnSpPr>
          <p:spPr bwMode="auto">
            <a:xfrm flipH="1" flipV="1">
              <a:off x="3215" y="2722"/>
              <a:ext cx="957" cy="417"/>
            </a:xfrm>
            <a:prstGeom prst="straightConnector1">
              <a:avLst/>
            </a:prstGeom>
            <a:noFill/>
            <a:ln w="38100">
              <a:solidFill>
                <a:schemeClr val="accent2"/>
              </a:solidFill>
              <a:round/>
              <a:headEnd type="triangle" w="med" len="med"/>
              <a:tailEnd type="triangle" w="med" len="med"/>
            </a:ln>
            <a:effectLst/>
          </p:spPr>
        </p:cxnSp>
        <p:cxnSp>
          <p:nvCxnSpPr>
            <p:cNvPr id="63511" name="AutoShape 23"/>
            <p:cNvCxnSpPr>
              <a:cxnSpLocks noChangeShapeType="1"/>
            </p:cNvCxnSpPr>
            <p:nvPr/>
          </p:nvCxnSpPr>
          <p:spPr bwMode="auto">
            <a:xfrm flipH="1" flipV="1">
              <a:off x="1413" y="3476"/>
              <a:ext cx="0" cy="252"/>
            </a:xfrm>
            <a:prstGeom prst="straightConnector1">
              <a:avLst/>
            </a:prstGeom>
            <a:noFill/>
            <a:ln w="38100">
              <a:solidFill>
                <a:schemeClr val="accent2"/>
              </a:solidFill>
              <a:round/>
              <a:headEnd type="triangle" w="med" len="med"/>
              <a:tailEnd type="triangle" w="med" len="med"/>
            </a:ln>
            <a:effectLst/>
          </p:spPr>
        </p:cxnSp>
      </p:grpSp>
      <p:sp>
        <p:nvSpPr>
          <p:cNvPr id="63512" name="Rectangle 24"/>
          <p:cNvSpPr>
            <a:spLocks noGrp="1" noChangeArrowheads="1"/>
          </p:cNvSpPr>
          <p:nvPr>
            <p:ph type="title"/>
          </p:nvPr>
        </p:nvSpPr>
        <p:spPr>
          <a:noFill/>
          <a:ln/>
        </p:spPr>
        <p:txBody>
          <a:bodyPr/>
          <a:lstStyle/>
          <a:p>
            <a:r>
              <a:rPr lang="da-DK">
                <a:solidFill>
                  <a:srgbClr val="FFFFFF"/>
                </a:solidFill>
              </a:rPr>
              <a:t>BOUNDARY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Specification of HD Boundaries</a:t>
            </a:r>
          </a:p>
          <a:p>
            <a:pPr marL="0" indent="0">
              <a:buNone/>
            </a:pPr>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a:srcRect/>
          <a:stretch>
            <a:fillRect/>
          </a:stretch>
        </p:blipFill>
        <p:spPr bwMode="auto">
          <a:xfrm>
            <a:off x="3241675" y="3343275"/>
            <a:ext cx="5683250" cy="3302000"/>
          </a:xfrm>
          <a:prstGeom prst="rect">
            <a:avLst/>
          </a:prstGeom>
          <a:noFill/>
          <a:ln w="9525">
            <a:noFill/>
            <a:miter lim="800000"/>
            <a:headEnd/>
            <a:tailEnd/>
          </a:ln>
          <a:effectLst/>
        </p:spPr>
      </p:pic>
      <p:sp>
        <p:nvSpPr>
          <p:cNvPr id="64516" name="Text Box 4"/>
          <p:cNvSpPr txBox="1">
            <a:spLocks noChangeArrowheads="1"/>
          </p:cNvSpPr>
          <p:nvPr/>
        </p:nvSpPr>
        <p:spPr bwMode="auto">
          <a:xfrm>
            <a:off x="197817" y="4725144"/>
            <a:ext cx="3294063" cy="1190625"/>
          </a:xfrm>
          <a:prstGeom prst="rect">
            <a:avLst/>
          </a:prstGeom>
          <a:noFill/>
          <a:ln w="9525">
            <a:noFill/>
            <a:miter lim="800000"/>
            <a:headEnd/>
            <a:tailEnd/>
          </a:ln>
          <a:effectLst/>
        </p:spPr>
        <p:txBody>
          <a:bodyPr>
            <a:spAutoFit/>
          </a:bodyPr>
          <a:lstStyle/>
          <a:p>
            <a:r>
              <a:rPr lang="en-GB" sz="1800" dirty="0" smtClean="0">
                <a:solidFill>
                  <a:srgbClr val="FFFFFF"/>
                </a:solidFill>
                <a:latin typeface="Arial"/>
              </a:rPr>
              <a:t>Boundary Editor Used to Specify Type and Location</a:t>
            </a:r>
            <a:br>
              <a:rPr lang="en-GB" sz="1800" dirty="0" smtClean="0">
                <a:solidFill>
                  <a:srgbClr val="FFFFFF"/>
                </a:solidFill>
                <a:latin typeface="Arial"/>
              </a:rPr>
            </a:br>
            <a:r>
              <a:rPr lang="en-GB" sz="1800" dirty="0" smtClean="0">
                <a:solidFill>
                  <a:srgbClr val="FFFFFF"/>
                </a:solidFill>
                <a:latin typeface="Arial"/>
              </a:rPr>
              <a:t>of Boundaries, and Assign Time Series or Values</a:t>
            </a:r>
            <a:endParaRPr lang="en-GB" sz="1800" dirty="0">
              <a:solidFill>
                <a:srgbClr val="FFFFFF"/>
              </a:solidFill>
              <a:latin typeface="Arial"/>
            </a:endParaRPr>
          </a:p>
        </p:txBody>
      </p:sp>
      <p:sp>
        <p:nvSpPr>
          <p:cNvPr id="64519" name="Rectangle 7"/>
          <p:cNvSpPr>
            <a:spLocks noGrp="1" noChangeArrowheads="1"/>
          </p:cNvSpPr>
          <p:nvPr>
            <p:ph type="title"/>
          </p:nvPr>
        </p:nvSpPr>
        <p:spPr>
          <a:noFill/>
          <a:ln/>
        </p:spPr>
        <p:txBody>
          <a:bodyPr/>
          <a:lstStyle/>
          <a:p>
            <a:r>
              <a:rPr lang="da-DK">
                <a:solidFill>
                  <a:srgbClr val="FFFFFF"/>
                </a:solidFill>
              </a:rPr>
              <a:t>BOUNDARY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*.BND11 File </a:t>
            </a:r>
            <a:r>
              <a:rPr lang="en-US" dirty="0" smtClean="0">
                <a:solidFill>
                  <a:srgbClr val="FFFFFF"/>
                </a:solidFill>
              </a:rPr>
              <a:t>Extension</a:t>
            </a:r>
          </a:p>
          <a:p>
            <a:pPr marL="0" indent="0">
              <a:buNone/>
            </a:pPr>
            <a:endParaRPr lang="en-US" dirty="0">
              <a:solidFill>
                <a:srgbClr val="FFFFFF"/>
              </a:solidFill>
            </a:endParaRPr>
          </a:p>
          <a:p>
            <a:pPr marL="0" indent="0">
              <a:buNone/>
            </a:pPr>
            <a:r>
              <a:rPr lang="en-GB" sz="1800" b="1" dirty="0">
                <a:solidFill>
                  <a:srgbClr val="FFFFFF"/>
                </a:solidFill>
              </a:rPr>
              <a:t>How?</a:t>
            </a:r>
            <a:r>
              <a:rPr lang="en-GB" sz="1800" b="1" dirty="0">
                <a:solidFill>
                  <a:srgbClr val="FFFFFF"/>
                </a:solidFill>
                <a:effectLst>
                  <a:outerShdw blurRad="38100" dist="38100" dir="2700000" algn="tl">
                    <a:srgbClr val="C0C0C0"/>
                  </a:outerShdw>
                </a:effectLst>
              </a:rPr>
              <a:t> </a:t>
            </a:r>
            <a:r>
              <a:rPr lang="en-GB" sz="1800" dirty="0">
                <a:solidFill>
                  <a:srgbClr val="FFFFFF"/>
                </a:solidFill>
              </a:rPr>
              <a:t>MIKE Zero -&gt; File -&gt; New -&gt; File -&gt; MIKE 11 -&gt; Boundary Condition (.bnd11)        </a:t>
            </a:r>
            <a:endParaRPr lang="en-GB" sz="1800" b="1" dirty="0">
              <a:solidFill>
                <a:srgbClr val="FFFFFF"/>
              </a:solidFill>
              <a:effectLst>
                <a:outerShdw blurRad="38100" dist="38100" dir="2700000" algn="tl">
                  <a:srgbClr val="C0C0C0"/>
                </a:outerShdw>
              </a:effectLst>
            </a:endParaRPr>
          </a:p>
          <a:p>
            <a:pPr marL="0" indent="0">
              <a:buNone/>
            </a:pPr>
            <a:endParaRPr lang="en-US" dirty="0">
              <a:solidFill>
                <a:srgbClr val="FFFFFF"/>
              </a:solidFill>
            </a:endParaRP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a:srcRect l="5542" t="18211" r="10716" b="22148"/>
          <a:stretch>
            <a:fillRect/>
          </a:stretch>
        </p:blipFill>
        <p:spPr bwMode="auto">
          <a:xfrm>
            <a:off x="539552" y="1916832"/>
            <a:ext cx="8159750" cy="4362450"/>
          </a:xfrm>
          <a:prstGeom prst="rect">
            <a:avLst/>
          </a:prstGeom>
          <a:noFill/>
          <a:ln w="38100" algn="ctr">
            <a:noFill/>
            <a:miter lim="800000"/>
            <a:headEnd/>
            <a:tailEnd/>
          </a:ln>
          <a:effectLst/>
        </p:spPr>
      </p:pic>
      <p:sp>
        <p:nvSpPr>
          <p:cNvPr id="66565" name="Text Box 5"/>
          <p:cNvSpPr txBox="1">
            <a:spLocks noChangeArrowheads="1"/>
          </p:cNvSpPr>
          <p:nvPr/>
        </p:nvSpPr>
        <p:spPr bwMode="auto">
          <a:xfrm>
            <a:off x="5190927" y="2737570"/>
            <a:ext cx="3270250" cy="523220"/>
          </a:xfrm>
          <a:prstGeom prst="rect">
            <a:avLst/>
          </a:prstGeom>
          <a:noFill/>
          <a:ln w="38100">
            <a:noFill/>
            <a:miter lim="800000"/>
            <a:headEnd/>
            <a:tailEnd/>
          </a:ln>
          <a:effectLst/>
        </p:spPr>
        <p:txBody>
          <a:bodyPr>
            <a:spAutoFit/>
          </a:bodyPr>
          <a:lstStyle/>
          <a:p>
            <a:pPr defTabSz="762000"/>
            <a:r>
              <a:rPr lang="en-GB" sz="1400" b="1" smtClean="0">
                <a:solidFill>
                  <a:schemeClr val="accent6"/>
                </a:solidFill>
                <a:latin typeface="Arial"/>
              </a:rPr>
              <a:t>Overview Panel</a:t>
            </a:r>
          </a:p>
          <a:p>
            <a:pPr defTabSz="762000"/>
            <a:r>
              <a:rPr lang="en-GB" sz="1400" b="1" smtClean="0">
                <a:solidFill>
                  <a:schemeClr val="accent6"/>
                </a:solidFill>
                <a:latin typeface="Arial"/>
              </a:rPr>
              <a:t>(List of All Boundaries in the Model)</a:t>
            </a:r>
            <a:endParaRPr lang="en-GB" sz="1400" b="1">
              <a:solidFill>
                <a:schemeClr val="accent6"/>
              </a:solidFill>
              <a:latin typeface="Arial"/>
            </a:endParaRPr>
          </a:p>
        </p:txBody>
      </p:sp>
      <p:sp>
        <p:nvSpPr>
          <p:cNvPr id="66566" name="Text Box 6"/>
          <p:cNvSpPr txBox="1">
            <a:spLocks noChangeArrowheads="1"/>
          </p:cNvSpPr>
          <p:nvPr/>
        </p:nvSpPr>
        <p:spPr bwMode="auto">
          <a:xfrm>
            <a:off x="6281539" y="4694957"/>
            <a:ext cx="2189163" cy="738664"/>
          </a:xfrm>
          <a:prstGeom prst="rect">
            <a:avLst/>
          </a:prstGeom>
          <a:noFill/>
          <a:ln w="38100">
            <a:noFill/>
            <a:miter lim="800000"/>
            <a:headEnd/>
            <a:tailEnd/>
          </a:ln>
          <a:effectLst/>
        </p:spPr>
        <p:txBody>
          <a:bodyPr>
            <a:spAutoFit/>
          </a:bodyPr>
          <a:lstStyle/>
          <a:p>
            <a:pPr defTabSz="762000"/>
            <a:r>
              <a:rPr lang="en-GB" sz="1400" b="1" smtClean="0">
                <a:solidFill>
                  <a:schemeClr val="accent6"/>
                </a:solidFill>
                <a:latin typeface="Arial"/>
              </a:rPr>
              <a:t>Specification Panel</a:t>
            </a:r>
          </a:p>
          <a:p>
            <a:pPr defTabSz="762000"/>
            <a:r>
              <a:rPr lang="en-GB" sz="1400" b="1" smtClean="0">
                <a:solidFill>
                  <a:schemeClr val="accent6"/>
                </a:solidFill>
                <a:latin typeface="Arial"/>
              </a:rPr>
              <a:t>(Details for Boundary Highlighted Above)</a:t>
            </a:r>
            <a:endParaRPr lang="en-GB" sz="1400" b="1">
              <a:solidFill>
                <a:schemeClr val="accent6"/>
              </a:solidFill>
              <a:latin typeface="Arial"/>
            </a:endParaRPr>
          </a:p>
        </p:txBody>
      </p:sp>
      <p:sp>
        <p:nvSpPr>
          <p:cNvPr id="66567" name="Text Box 7"/>
          <p:cNvSpPr txBox="1">
            <a:spLocks noChangeArrowheads="1"/>
          </p:cNvSpPr>
          <p:nvPr/>
        </p:nvSpPr>
        <p:spPr bwMode="auto">
          <a:xfrm>
            <a:off x="2392164" y="3891682"/>
            <a:ext cx="3843338" cy="523220"/>
          </a:xfrm>
          <a:prstGeom prst="rect">
            <a:avLst/>
          </a:prstGeom>
          <a:noFill/>
          <a:ln w="38100" algn="ctr">
            <a:noFill/>
            <a:miter lim="800000"/>
            <a:headEnd/>
            <a:tailEnd/>
          </a:ln>
          <a:effectLst/>
        </p:spPr>
        <p:txBody>
          <a:bodyPr>
            <a:spAutoFit/>
          </a:bodyPr>
          <a:lstStyle/>
          <a:p>
            <a:pPr defTabSz="762000"/>
            <a:r>
              <a:rPr lang="en-GB" sz="1400" b="1" smtClean="0">
                <a:solidFill>
                  <a:schemeClr val="accent6"/>
                </a:solidFill>
                <a:latin typeface="Arial"/>
              </a:rPr>
              <a:t>Options for Including Advection/Dispersion and Stratified Flow Boundary Conditions</a:t>
            </a:r>
            <a:endParaRPr lang="en-GB" sz="1400" b="1">
              <a:solidFill>
                <a:schemeClr val="accent6"/>
              </a:solidFill>
              <a:latin typeface="Arial"/>
            </a:endParaRPr>
          </a:p>
        </p:txBody>
      </p:sp>
      <p:sp>
        <p:nvSpPr>
          <p:cNvPr id="66568" name="Rectangle 8"/>
          <p:cNvSpPr>
            <a:spLocks noGrp="1" noChangeArrowheads="1"/>
          </p:cNvSpPr>
          <p:nvPr>
            <p:ph type="title"/>
          </p:nvPr>
        </p:nvSpPr>
        <p:spPr>
          <a:noFill/>
          <a:ln/>
        </p:spPr>
        <p:txBody>
          <a:bodyPr/>
          <a:lstStyle/>
          <a:p>
            <a:r>
              <a:rPr lang="da-DK">
                <a:solidFill>
                  <a:srgbClr val="FFFFFF"/>
                </a:solidFill>
              </a:rPr>
              <a:t>BOUNDARY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Two Editing Panels</a:t>
            </a: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a:srcRect l="5913" t="21657" r="33624" b="71367"/>
          <a:stretch>
            <a:fillRect/>
          </a:stretch>
        </p:blipFill>
        <p:spPr bwMode="auto">
          <a:xfrm>
            <a:off x="606425" y="3638550"/>
            <a:ext cx="8077200" cy="698500"/>
          </a:xfrm>
          <a:prstGeom prst="rect">
            <a:avLst/>
          </a:prstGeom>
          <a:noFill/>
          <a:ln w="9525">
            <a:noFill/>
            <a:miter lim="800000"/>
            <a:headEnd/>
            <a:tailEnd/>
          </a:ln>
          <a:effectLst/>
        </p:spPr>
      </p:pic>
      <p:sp>
        <p:nvSpPr>
          <p:cNvPr id="67589" name="Freeform 5"/>
          <p:cNvSpPr>
            <a:spLocks/>
          </p:cNvSpPr>
          <p:nvPr/>
        </p:nvSpPr>
        <p:spPr bwMode="auto">
          <a:xfrm>
            <a:off x="3543300" y="1958975"/>
            <a:ext cx="276225" cy="1670050"/>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67590" name="Text Box 6"/>
          <p:cNvSpPr txBox="1">
            <a:spLocks noChangeArrowheads="1"/>
          </p:cNvSpPr>
          <p:nvPr/>
        </p:nvSpPr>
        <p:spPr bwMode="auto">
          <a:xfrm>
            <a:off x="2157413" y="4829175"/>
            <a:ext cx="3270250" cy="1661993"/>
          </a:xfrm>
          <a:prstGeom prst="rect">
            <a:avLst/>
          </a:prstGeom>
          <a:noFill/>
          <a:ln w="38100">
            <a:noFill/>
            <a:miter lim="800000"/>
            <a:headEnd/>
            <a:tailEnd/>
          </a:ln>
          <a:effectLst/>
        </p:spPr>
        <p:txBody>
          <a:bodyPr>
            <a:spAutoFit/>
          </a:bodyPr>
          <a:lstStyle/>
          <a:p>
            <a:pPr defTabSz="762000"/>
            <a:r>
              <a:rPr lang="en-GB" sz="1800" b="1" dirty="0" smtClean="0">
                <a:solidFill>
                  <a:srgbClr val="FFFFFF"/>
                </a:solidFill>
                <a:latin typeface="Arial"/>
              </a:rPr>
              <a:t>Boundary Description:</a:t>
            </a:r>
            <a:br>
              <a:rPr lang="en-GB" sz="1800" b="1" dirty="0" smtClean="0">
                <a:solidFill>
                  <a:srgbClr val="FFFFFF"/>
                </a:solidFill>
                <a:latin typeface="Arial"/>
              </a:rPr>
            </a:br>
            <a:r>
              <a:rPr lang="en-GB" sz="1400" b="1" dirty="0" smtClean="0">
                <a:solidFill>
                  <a:srgbClr val="FFFFFF"/>
                </a:solidFill>
                <a:latin typeface="Arial"/>
              </a:rPr>
              <a:t>- Open</a:t>
            </a:r>
          </a:p>
          <a:p>
            <a:pPr defTabSz="762000"/>
            <a:r>
              <a:rPr lang="en-GB" sz="1400" b="1" dirty="0" smtClean="0">
                <a:solidFill>
                  <a:srgbClr val="FFFFFF"/>
                </a:solidFill>
                <a:latin typeface="Arial"/>
              </a:rPr>
              <a:t>- Point Source</a:t>
            </a:r>
          </a:p>
          <a:p>
            <a:pPr defTabSz="762000"/>
            <a:r>
              <a:rPr lang="en-GB" sz="1400" b="1" dirty="0" smtClean="0">
                <a:solidFill>
                  <a:srgbClr val="FFFFFF"/>
                </a:solidFill>
                <a:latin typeface="Arial"/>
              </a:rPr>
              <a:t>- Distributed Source</a:t>
            </a:r>
          </a:p>
          <a:p>
            <a:pPr defTabSz="762000"/>
            <a:r>
              <a:rPr lang="en-GB" sz="1400" dirty="0" smtClean="0">
                <a:solidFill>
                  <a:srgbClr val="FFFFFF"/>
                </a:solidFill>
                <a:latin typeface="Arial"/>
              </a:rPr>
              <a:t>- Global</a:t>
            </a:r>
          </a:p>
          <a:p>
            <a:pPr defTabSz="762000"/>
            <a:r>
              <a:rPr lang="en-GB" sz="1400" dirty="0" smtClean="0">
                <a:solidFill>
                  <a:srgbClr val="FFFFFF"/>
                </a:solidFill>
                <a:latin typeface="Arial"/>
              </a:rPr>
              <a:t>- Structures</a:t>
            </a:r>
          </a:p>
          <a:p>
            <a:pPr defTabSz="762000"/>
            <a:r>
              <a:rPr lang="en-GB" sz="1400" dirty="0" smtClean="0">
                <a:solidFill>
                  <a:srgbClr val="FFFFFF"/>
                </a:solidFill>
                <a:latin typeface="Arial"/>
              </a:rPr>
              <a:t>- Closed</a:t>
            </a:r>
            <a:endParaRPr lang="en-GB" sz="1400" dirty="0">
              <a:solidFill>
                <a:srgbClr val="FFFFFF"/>
              </a:solidFill>
              <a:latin typeface="Arial"/>
            </a:endParaRPr>
          </a:p>
        </p:txBody>
      </p:sp>
      <p:sp>
        <p:nvSpPr>
          <p:cNvPr id="67591" name="Freeform 7"/>
          <p:cNvSpPr>
            <a:spLocks/>
          </p:cNvSpPr>
          <p:nvPr/>
        </p:nvSpPr>
        <p:spPr bwMode="auto">
          <a:xfrm flipV="1">
            <a:off x="1943100" y="4149725"/>
            <a:ext cx="203200" cy="885825"/>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67592" name="Text Box 8"/>
          <p:cNvSpPr txBox="1">
            <a:spLocks noChangeArrowheads="1"/>
          </p:cNvSpPr>
          <p:nvPr/>
        </p:nvSpPr>
        <p:spPr bwMode="auto">
          <a:xfrm>
            <a:off x="3827463" y="1785938"/>
            <a:ext cx="3270250" cy="1661993"/>
          </a:xfrm>
          <a:prstGeom prst="rect">
            <a:avLst/>
          </a:prstGeom>
          <a:noFill/>
          <a:ln w="38100">
            <a:noFill/>
            <a:miter lim="800000"/>
            <a:headEnd/>
            <a:tailEnd/>
          </a:ln>
          <a:effectLst/>
        </p:spPr>
        <p:txBody>
          <a:bodyPr>
            <a:spAutoFit/>
          </a:bodyPr>
          <a:lstStyle/>
          <a:p>
            <a:pPr defTabSz="762000"/>
            <a:r>
              <a:rPr lang="en-GB" sz="1800" b="1" dirty="0" smtClean="0">
                <a:solidFill>
                  <a:srgbClr val="FFFFFF"/>
                </a:solidFill>
                <a:latin typeface="Arial"/>
              </a:rPr>
              <a:t>Boundary Type:</a:t>
            </a:r>
            <a:br>
              <a:rPr lang="en-GB" sz="1800" b="1" dirty="0" smtClean="0">
                <a:solidFill>
                  <a:srgbClr val="FFFFFF"/>
                </a:solidFill>
                <a:latin typeface="Arial"/>
              </a:rPr>
            </a:br>
            <a:r>
              <a:rPr lang="en-GB" sz="1400" b="1" dirty="0" smtClean="0">
                <a:solidFill>
                  <a:srgbClr val="FFFFFF"/>
                </a:solidFill>
                <a:latin typeface="Arial"/>
              </a:rPr>
              <a:t>- Inflow</a:t>
            </a:r>
          </a:p>
          <a:p>
            <a:pPr defTabSz="762000"/>
            <a:r>
              <a:rPr lang="en-GB" sz="1400" b="1" dirty="0" smtClean="0">
                <a:solidFill>
                  <a:srgbClr val="FFFFFF"/>
                </a:solidFill>
                <a:latin typeface="Arial"/>
              </a:rPr>
              <a:t>- Water Level</a:t>
            </a:r>
          </a:p>
          <a:p>
            <a:pPr defTabSz="762000"/>
            <a:r>
              <a:rPr lang="en-GB" sz="1400" b="1" dirty="0" smtClean="0">
                <a:solidFill>
                  <a:srgbClr val="FFFFFF"/>
                </a:solidFill>
                <a:latin typeface="Arial"/>
              </a:rPr>
              <a:t>- Q-h</a:t>
            </a:r>
          </a:p>
          <a:p>
            <a:pPr defTabSz="762000"/>
            <a:r>
              <a:rPr lang="en-GB" sz="1400" dirty="0" smtClean="0">
                <a:solidFill>
                  <a:srgbClr val="FFFFFF"/>
                </a:solidFill>
                <a:latin typeface="Arial"/>
              </a:rPr>
              <a:t>- Bottom Level</a:t>
            </a:r>
          </a:p>
          <a:p>
            <a:pPr defTabSz="762000"/>
            <a:r>
              <a:rPr lang="en-GB" sz="1400" dirty="0" smtClean="0">
                <a:solidFill>
                  <a:srgbClr val="FFFFFF"/>
                </a:solidFill>
                <a:latin typeface="Arial"/>
              </a:rPr>
              <a:t>- Sediment Supply</a:t>
            </a:r>
          </a:p>
          <a:p>
            <a:pPr defTabSz="762000"/>
            <a:r>
              <a:rPr lang="en-GB" sz="1400" dirty="0" smtClean="0">
                <a:solidFill>
                  <a:srgbClr val="FFFFFF"/>
                </a:solidFill>
                <a:latin typeface="Arial"/>
              </a:rPr>
              <a:t>- Sediment Transport</a:t>
            </a:r>
            <a:endParaRPr lang="en-GB" sz="1400" dirty="0">
              <a:solidFill>
                <a:srgbClr val="FFFFFF"/>
              </a:solidFill>
              <a:latin typeface="Arial"/>
            </a:endParaRPr>
          </a:p>
        </p:txBody>
      </p:sp>
      <p:sp>
        <p:nvSpPr>
          <p:cNvPr id="67593" name="Freeform 9"/>
          <p:cNvSpPr>
            <a:spLocks/>
          </p:cNvSpPr>
          <p:nvPr/>
        </p:nvSpPr>
        <p:spPr bwMode="auto">
          <a:xfrm flipH="1">
            <a:off x="7785100" y="2798763"/>
            <a:ext cx="290513" cy="828675"/>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67594" name="Text Box 10"/>
          <p:cNvSpPr txBox="1">
            <a:spLocks noChangeArrowheads="1"/>
          </p:cNvSpPr>
          <p:nvPr/>
        </p:nvSpPr>
        <p:spPr bwMode="auto">
          <a:xfrm>
            <a:off x="7096125" y="2636838"/>
            <a:ext cx="1020763" cy="738664"/>
          </a:xfrm>
          <a:prstGeom prst="rect">
            <a:avLst/>
          </a:prstGeom>
          <a:noFill/>
          <a:ln w="38100">
            <a:noFill/>
            <a:miter lim="800000"/>
            <a:headEnd/>
            <a:tailEnd/>
          </a:ln>
          <a:effectLst/>
        </p:spPr>
        <p:txBody>
          <a:bodyPr>
            <a:spAutoFit/>
          </a:bodyPr>
          <a:lstStyle/>
          <a:p>
            <a:pPr defTabSz="762000"/>
            <a:r>
              <a:rPr lang="en-GB" sz="1400" b="1" smtClean="0">
                <a:solidFill>
                  <a:srgbClr val="FFFFFF"/>
                </a:solidFill>
                <a:latin typeface="Arial"/>
              </a:rPr>
              <a:t>User</a:t>
            </a:r>
          </a:p>
          <a:p>
            <a:pPr defTabSz="762000"/>
            <a:r>
              <a:rPr lang="en-GB" sz="1400" b="1" smtClean="0">
                <a:solidFill>
                  <a:srgbClr val="FFFFFF"/>
                </a:solidFill>
                <a:latin typeface="Arial"/>
              </a:rPr>
              <a:t>Defined</a:t>
            </a:r>
          </a:p>
          <a:p>
            <a:pPr defTabSz="762000"/>
            <a:r>
              <a:rPr lang="en-GB" sz="1400" b="1" smtClean="0">
                <a:solidFill>
                  <a:srgbClr val="FFFFFF"/>
                </a:solidFill>
                <a:latin typeface="Arial"/>
              </a:rPr>
              <a:t>Identifier</a:t>
            </a:r>
            <a:endParaRPr lang="en-GB" sz="1400" b="1">
              <a:solidFill>
                <a:srgbClr val="FFFFFF"/>
              </a:solidFill>
              <a:latin typeface="Arial"/>
            </a:endParaRPr>
          </a:p>
        </p:txBody>
      </p:sp>
      <p:sp>
        <p:nvSpPr>
          <p:cNvPr id="67595" name="AutoShape 11"/>
          <p:cNvSpPr>
            <a:spLocks/>
          </p:cNvSpPr>
          <p:nvPr/>
        </p:nvSpPr>
        <p:spPr bwMode="auto">
          <a:xfrm rot="5400000">
            <a:off x="5512594" y="3034506"/>
            <a:ext cx="293688" cy="2511425"/>
          </a:xfrm>
          <a:prstGeom prst="rightBrace">
            <a:avLst>
              <a:gd name="adj1" fmla="val 71261"/>
              <a:gd name="adj2" fmla="val 50000"/>
            </a:avLst>
          </a:prstGeom>
          <a:noFill/>
          <a:ln w="28575">
            <a:solidFill>
              <a:schemeClr val="accent2"/>
            </a:solidFill>
            <a:round/>
            <a:headEnd/>
            <a:tailEnd/>
          </a:ln>
          <a:effectLst/>
        </p:spPr>
        <p:txBody>
          <a:bodyPr wrap="none" anchor="ctr"/>
          <a:lstStyle/>
          <a:p>
            <a:endParaRPr lang="da-DK"/>
          </a:p>
        </p:txBody>
      </p:sp>
      <p:sp>
        <p:nvSpPr>
          <p:cNvPr id="67596" name="Freeform 12"/>
          <p:cNvSpPr>
            <a:spLocks/>
          </p:cNvSpPr>
          <p:nvPr/>
        </p:nvSpPr>
        <p:spPr bwMode="auto">
          <a:xfrm rot="-5400000">
            <a:off x="5559425" y="4525963"/>
            <a:ext cx="611187" cy="407988"/>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67597" name="Text Box 13"/>
          <p:cNvSpPr txBox="1">
            <a:spLocks noChangeArrowheads="1"/>
          </p:cNvSpPr>
          <p:nvPr/>
        </p:nvSpPr>
        <p:spPr bwMode="auto">
          <a:xfrm>
            <a:off x="6049963" y="4856163"/>
            <a:ext cx="2919412" cy="1446550"/>
          </a:xfrm>
          <a:prstGeom prst="rect">
            <a:avLst/>
          </a:prstGeom>
          <a:noFill/>
          <a:ln w="38100">
            <a:noFill/>
            <a:miter lim="800000"/>
            <a:headEnd/>
            <a:tailEnd/>
          </a:ln>
          <a:effectLst/>
        </p:spPr>
        <p:txBody>
          <a:bodyPr>
            <a:spAutoFit/>
          </a:bodyPr>
          <a:lstStyle/>
          <a:p>
            <a:pPr defTabSz="762000"/>
            <a:r>
              <a:rPr lang="en-GB" sz="1800" b="1" dirty="0" smtClean="0">
                <a:solidFill>
                  <a:srgbClr val="FFFFFF"/>
                </a:solidFill>
                <a:latin typeface="Arial"/>
              </a:rPr>
              <a:t>Boundary Location:</a:t>
            </a:r>
            <a:br>
              <a:rPr lang="en-GB" sz="1800" b="1" dirty="0" smtClean="0">
                <a:solidFill>
                  <a:srgbClr val="FFFFFF"/>
                </a:solidFill>
                <a:latin typeface="Arial"/>
              </a:rPr>
            </a:br>
            <a:r>
              <a:rPr lang="en-GB" sz="1400" b="1" dirty="0" smtClean="0">
                <a:solidFill>
                  <a:srgbClr val="FFFFFF"/>
                </a:solidFill>
                <a:latin typeface="Arial"/>
              </a:rPr>
              <a:t>- Branch Name</a:t>
            </a:r>
          </a:p>
          <a:p>
            <a:pPr defTabSz="762000"/>
            <a:r>
              <a:rPr lang="en-GB" sz="1400" b="1" dirty="0" smtClean="0">
                <a:solidFill>
                  <a:srgbClr val="FFFFFF"/>
                </a:solidFill>
                <a:latin typeface="Arial"/>
              </a:rPr>
              <a:t>- </a:t>
            </a:r>
            <a:r>
              <a:rPr lang="en-GB" sz="1400" b="1" dirty="0" err="1" smtClean="0">
                <a:solidFill>
                  <a:srgbClr val="FFFFFF"/>
                </a:solidFill>
                <a:latin typeface="Arial"/>
              </a:rPr>
              <a:t>Chainage</a:t>
            </a:r>
            <a:r>
              <a:rPr lang="en-GB" sz="1400" b="1" dirty="0" smtClean="0">
                <a:solidFill>
                  <a:srgbClr val="FFFFFF"/>
                </a:solidFill>
                <a:latin typeface="Arial"/>
              </a:rPr>
              <a:t> (Start)</a:t>
            </a:r>
          </a:p>
          <a:p>
            <a:pPr defTabSz="762000"/>
            <a:r>
              <a:rPr lang="en-GB" sz="1400" b="1" dirty="0" smtClean="0">
                <a:solidFill>
                  <a:srgbClr val="FFFFFF"/>
                </a:solidFill>
                <a:latin typeface="Arial"/>
              </a:rPr>
              <a:t>- </a:t>
            </a:r>
            <a:r>
              <a:rPr lang="en-GB" sz="1400" b="1" dirty="0" err="1" smtClean="0">
                <a:solidFill>
                  <a:srgbClr val="FFFFFF"/>
                </a:solidFill>
                <a:latin typeface="Arial"/>
              </a:rPr>
              <a:t>Chainage</a:t>
            </a:r>
            <a:r>
              <a:rPr lang="en-GB" sz="1400" b="1" dirty="0" smtClean="0">
                <a:solidFill>
                  <a:srgbClr val="FFFFFF"/>
                </a:solidFill>
                <a:latin typeface="Arial"/>
              </a:rPr>
              <a:t> (End)</a:t>
            </a:r>
            <a:br>
              <a:rPr lang="en-GB" sz="1400" b="1" dirty="0" smtClean="0">
                <a:solidFill>
                  <a:srgbClr val="FFFFFF"/>
                </a:solidFill>
                <a:latin typeface="Arial"/>
              </a:rPr>
            </a:br>
            <a:r>
              <a:rPr lang="en-GB" sz="1400" b="1" dirty="0" smtClean="0">
                <a:solidFill>
                  <a:srgbClr val="FFFFFF"/>
                </a:solidFill>
                <a:latin typeface="Arial"/>
              </a:rPr>
              <a:t>  </a:t>
            </a:r>
            <a:r>
              <a:rPr lang="en-GB" sz="1400" b="1" i="1" dirty="0" smtClean="0">
                <a:solidFill>
                  <a:srgbClr val="FFFFFF"/>
                </a:solidFill>
                <a:latin typeface="Arial"/>
              </a:rPr>
              <a:t>(End </a:t>
            </a:r>
            <a:r>
              <a:rPr lang="en-GB" sz="1400" b="1" i="1" dirty="0" err="1" smtClean="0">
                <a:solidFill>
                  <a:srgbClr val="FFFFFF"/>
                </a:solidFill>
                <a:latin typeface="Arial"/>
              </a:rPr>
              <a:t>Chainage</a:t>
            </a:r>
            <a:r>
              <a:rPr lang="en-GB" sz="1400" b="1" i="1" dirty="0" smtClean="0">
                <a:solidFill>
                  <a:srgbClr val="FFFFFF"/>
                </a:solidFill>
                <a:latin typeface="Arial"/>
              </a:rPr>
              <a:t> only used</a:t>
            </a:r>
          </a:p>
          <a:p>
            <a:pPr defTabSz="762000"/>
            <a:r>
              <a:rPr lang="en-GB" sz="1400" b="1" i="1" dirty="0" smtClean="0">
                <a:solidFill>
                  <a:srgbClr val="FFFFFF"/>
                </a:solidFill>
                <a:latin typeface="Arial"/>
              </a:rPr>
              <a:t>  with Distributed Sources)</a:t>
            </a:r>
            <a:endParaRPr lang="en-GB" sz="1400" b="1" i="1" dirty="0">
              <a:solidFill>
                <a:srgbClr val="FFFFFF"/>
              </a:solidFill>
              <a:latin typeface="Arial"/>
            </a:endParaRPr>
          </a:p>
        </p:txBody>
      </p:sp>
      <p:sp>
        <p:nvSpPr>
          <p:cNvPr id="67598" name="Rectangle 14"/>
          <p:cNvSpPr>
            <a:spLocks noGrp="1" noChangeArrowheads="1"/>
          </p:cNvSpPr>
          <p:nvPr>
            <p:ph type="title"/>
          </p:nvPr>
        </p:nvSpPr>
        <p:spPr>
          <a:noFill/>
          <a:ln/>
        </p:spPr>
        <p:txBody>
          <a:bodyPr/>
          <a:lstStyle/>
          <a:p>
            <a:r>
              <a:rPr lang="da-DK">
                <a:solidFill>
                  <a:srgbClr val="FFFFFF"/>
                </a:solidFill>
              </a:rPr>
              <a:t>BOUNDARY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Overview Panel</a:t>
            </a: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2"/>
          <a:srcRect l="5913" t="55617" r="33624" b="32977"/>
          <a:stretch>
            <a:fillRect/>
          </a:stretch>
        </p:blipFill>
        <p:spPr bwMode="auto">
          <a:xfrm>
            <a:off x="669925" y="3622675"/>
            <a:ext cx="8042275" cy="1139825"/>
          </a:xfrm>
          <a:prstGeom prst="rect">
            <a:avLst/>
          </a:prstGeom>
          <a:noFill/>
          <a:ln w="9525">
            <a:noFill/>
            <a:miter lim="800000"/>
            <a:headEnd/>
            <a:tailEnd/>
          </a:ln>
          <a:effectLst/>
        </p:spPr>
      </p:pic>
      <p:sp>
        <p:nvSpPr>
          <p:cNvPr id="68614" name="Text Box 6"/>
          <p:cNvSpPr txBox="1">
            <a:spLocks noChangeArrowheads="1"/>
          </p:cNvSpPr>
          <p:nvPr/>
        </p:nvSpPr>
        <p:spPr bwMode="auto">
          <a:xfrm>
            <a:off x="2854325" y="2497138"/>
            <a:ext cx="3270250" cy="800219"/>
          </a:xfrm>
          <a:prstGeom prst="rect">
            <a:avLst/>
          </a:prstGeom>
          <a:noFill/>
          <a:ln w="38100">
            <a:noFill/>
            <a:miter lim="800000"/>
            <a:headEnd/>
            <a:tailEnd/>
          </a:ln>
          <a:effectLst/>
        </p:spPr>
        <p:txBody>
          <a:bodyPr>
            <a:spAutoFit/>
          </a:bodyPr>
          <a:lstStyle/>
          <a:p>
            <a:pPr defTabSz="762000"/>
            <a:r>
              <a:rPr lang="en-GB" sz="1800" b="1" dirty="0" smtClean="0">
                <a:solidFill>
                  <a:srgbClr val="FFFFFF"/>
                </a:solidFill>
                <a:latin typeface="Arial"/>
              </a:rPr>
              <a:t>TS Type:</a:t>
            </a:r>
            <a:br>
              <a:rPr lang="en-GB" sz="1800" b="1" dirty="0" smtClean="0">
                <a:solidFill>
                  <a:srgbClr val="FFFFFF"/>
                </a:solidFill>
                <a:latin typeface="Arial"/>
              </a:rPr>
            </a:br>
            <a:r>
              <a:rPr lang="en-GB" sz="1400" b="1" dirty="0" smtClean="0">
                <a:solidFill>
                  <a:srgbClr val="FFFFFF"/>
                </a:solidFill>
                <a:latin typeface="Arial"/>
              </a:rPr>
              <a:t>- Time Series (TS) File</a:t>
            </a:r>
          </a:p>
          <a:p>
            <a:pPr defTabSz="762000"/>
            <a:r>
              <a:rPr lang="en-GB" sz="1400" b="1" dirty="0" smtClean="0">
                <a:solidFill>
                  <a:srgbClr val="FFFFFF"/>
                </a:solidFill>
                <a:latin typeface="Arial"/>
              </a:rPr>
              <a:t>- Constant Value</a:t>
            </a:r>
            <a:endParaRPr lang="en-GB" sz="1400" dirty="0">
              <a:solidFill>
                <a:srgbClr val="FFFFFF"/>
              </a:solidFill>
              <a:latin typeface="Arial"/>
            </a:endParaRPr>
          </a:p>
        </p:txBody>
      </p:sp>
      <p:sp>
        <p:nvSpPr>
          <p:cNvPr id="68616" name="Text Box 8"/>
          <p:cNvSpPr txBox="1">
            <a:spLocks noChangeArrowheads="1"/>
          </p:cNvSpPr>
          <p:nvPr/>
        </p:nvSpPr>
        <p:spPr bwMode="auto">
          <a:xfrm>
            <a:off x="5427663" y="2498725"/>
            <a:ext cx="3270250" cy="579438"/>
          </a:xfrm>
          <a:prstGeom prst="rect">
            <a:avLst/>
          </a:prstGeom>
          <a:noFill/>
          <a:ln w="38100">
            <a:noFill/>
            <a:miter lim="800000"/>
            <a:headEnd/>
            <a:tailEnd/>
          </a:ln>
          <a:effectLst/>
        </p:spPr>
        <p:txBody>
          <a:bodyPr>
            <a:spAutoFit/>
          </a:bodyPr>
          <a:lstStyle/>
          <a:p>
            <a:pPr defTabSz="762000"/>
            <a:r>
              <a:rPr lang="en-GB" sz="1800" b="1" dirty="0" smtClean="0">
                <a:solidFill>
                  <a:srgbClr val="FFFFFF"/>
                </a:solidFill>
                <a:latin typeface="Arial"/>
              </a:rPr>
              <a:t>TS Info:</a:t>
            </a:r>
            <a:br>
              <a:rPr lang="en-GB" sz="1800" b="1" dirty="0" smtClean="0">
                <a:solidFill>
                  <a:srgbClr val="FFFFFF"/>
                </a:solidFill>
                <a:latin typeface="Arial"/>
              </a:rPr>
            </a:br>
            <a:r>
              <a:rPr lang="en-GB" sz="1400" b="1" dirty="0" smtClean="0">
                <a:solidFill>
                  <a:srgbClr val="FFFFFF"/>
                </a:solidFill>
                <a:latin typeface="Arial"/>
              </a:rPr>
              <a:t>- Displays Item ID from DFS0 File</a:t>
            </a:r>
            <a:endParaRPr lang="en-GB" sz="1400" dirty="0">
              <a:solidFill>
                <a:srgbClr val="FFFFFF"/>
              </a:solidFill>
              <a:latin typeface="Arial"/>
            </a:endParaRPr>
          </a:p>
        </p:txBody>
      </p:sp>
      <p:sp>
        <p:nvSpPr>
          <p:cNvPr id="68617" name="Freeform 9"/>
          <p:cNvSpPr>
            <a:spLocks/>
          </p:cNvSpPr>
          <p:nvPr/>
        </p:nvSpPr>
        <p:spPr bwMode="auto">
          <a:xfrm flipV="1">
            <a:off x="3671888" y="4178300"/>
            <a:ext cx="319087" cy="1438275"/>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68618" name="Text Box 10"/>
          <p:cNvSpPr txBox="1">
            <a:spLocks noChangeArrowheads="1"/>
          </p:cNvSpPr>
          <p:nvPr/>
        </p:nvSpPr>
        <p:spPr bwMode="auto">
          <a:xfrm>
            <a:off x="3970338" y="5435600"/>
            <a:ext cx="3749675" cy="579438"/>
          </a:xfrm>
          <a:prstGeom prst="rect">
            <a:avLst/>
          </a:prstGeom>
          <a:noFill/>
          <a:ln w="38100">
            <a:noFill/>
            <a:miter lim="800000"/>
            <a:headEnd/>
            <a:tailEnd/>
          </a:ln>
          <a:effectLst/>
        </p:spPr>
        <p:txBody>
          <a:bodyPr>
            <a:spAutoFit/>
          </a:bodyPr>
          <a:lstStyle/>
          <a:p>
            <a:pPr defTabSz="762000"/>
            <a:r>
              <a:rPr lang="en-GB" sz="1800" b="1" dirty="0" smtClean="0">
                <a:solidFill>
                  <a:srgbClr val="FFFFFF"/>
                </a:solidFill>
                <a:latin typeface="Arial"/>
              </a:rPr>
              <a:t>Browse / Edit Time Series File</a:t>
            </a:r>
          </a:p>
          <a:p>
            <a:pPr defTabSz="762000"/>
            <a:r>
              <a:rPr lang="en-GB" sz="1400" b="1" dirty="0" smtClean="0">
                <a:solidFill>
                  <a:srgbClr val="FFFFFF"/>
                </a:solidFill>
                <a:latin typeface="Arial"/>
              </a:rPr>
              <a:t>Uses Time Series Editor</a:t>
            </a:r>
            <a:endParaRPr lang="en-GB" sz="1400" dirty="0">
              <a:solidFill>
                <a:srgbClr val="FFFFFF"/>
              </a:solidFill>
              <a:latin typeface="Arial"/>
            </a:endParaRPr>
          </a:p>
        </p:txBody>
      </p:sp>
      <p:sp>
        <p:nvSpPr>
          <p:cNvPr id="68619" name="Rectangle 11"/>
          <p:cNvSpPr>
            <a:spLocks noGrp="1" noChangeArrowheads="1"/>
          </p:cNvSpPr>
          <p:nvPr>
            <p:ph type="title"/>
          </p:nvPr>
        </p:nvSpPr>
        <p:spPr>
          <a:noFill/>
          <a:ln/>
        </p:spPr>
        <p:txBody>
          <a:bodyPr/>
          <a:lstStyle/>
          <a:p>
            <a:r>
              <a:rPr lang="da-DK">
                <a:solidFill>
                  <a:srgbClr val="FFFFFF"/>
                </a:solidFill>
              </a:rPr>
              <a:t>BOUNDARY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Specification Panel</a:t>
            </a:r>
          </a:p>
          <a:p>
            <a:pPr marL="0" indent="0">
              <a:buNone/>
            </a:pPr>
            <a:endParaRPr lang="en-GB" dirty="0"/>
          </a:p>
        </p:txBody>
      </p:sp>
      <p:sp>
        <p:nvSpPr>
          <p:cNvPr id="11" name="Freeform 5"/>
          <p:cNvSpPr>
            <a:spLocks/>
          </p:cNvSpPr>
          <p:nvPr/>
        </p:nvSpPr>
        <p:spPr bwMode="auto">
          <a:xfrm>
            <a:off x="2500298" y="2643182"/>
            <a:ext cx="319088" cy="930275"/>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12" name="Freeform 7"/>
          <p:cNvSpPr>
            <a:spLocks/>
          </p:cNvSpPr>
          <p:nvPr/>
        </p:nvSpPr>
        <p:spPr bwMode="auto">
          <a:xfrm>
            <a:off x="5073636" y="2644769"/>
            <a:ext cx="319087" cy="930275"/>
          </a:xfrm>
          <a:custGeom>
            <a:avLst/>
            <a:gdLst/>
            <a:ahLst/>
            <a:cxnLst>
              <a:cxn ang="0">
                <a:pos x="0" y="887"/>
              </a:cxn>
              <a:cxn ang="0">
                <a:pos x="0" y="0"/>
              </a:cxn>
              <a:cxn ang="0">
                <a:pos x="256" y="0"/>
              </a:cxn>
            </a:cxnLst>
            <a:rect l="0" t="0" r="r" b="b"/>
            <a:pathLst>
              <a:path w="256" h="887">
                <a:moveTo>
                  <a:pt x="0" y="887"/>
                </a:moveTo>
                <a:lnTo>
                  <a:pt x="0" y="0"/>
                </a:lnTo>
                <a:lnTo>
                  <a:pt x="256" y="0"/>
                </a:lnTo>
              </a:path>
            </a:pathLst>
          </a:custGeom>
          <a:noFill/>
          <a:ln w="28575">
            <a:solidFill>
              <a:schemeClr val="accent2"/>
            </a:solidFill>
            <a:round/>
            <a:headEnd type="triangle" w="med" len="med"/>
            <a:tailEnd type="none" w="med" len="med"/>
          </a:ln>
          <a:effectLst/>
        </p:spPr>
        <p:txBody>
          <a:bodyPr/>
          <a:lstStyle/>
          <a:p>
            <a:endParaRPr lang="da-DK"/>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195213" y="5085184"/>
            <a:ext cx="3368675" cy="915987"/>
          </a:xfrm>
          <a:prstGeom prst="rect">
            <a:avLst/>
          </a:prstGeom>
          <a:noFill/>
          <a:ln w="9525">
            <a:noFill/>
            <a:miter lim="800000"/>
            <a:headEnd/>
            <a:tailEnd/>
          </a:ln>
          <a:effectLst/>
        </p:spPr>
        <p:txBody>
          <a:bodyPr>
            <a:spAutoFit/>
          </a:bodyPr>
          <a:lstStyle/>
          <a:p>
            <a:pPr eaLnBrk="0" hangingPunct="0">
              <a:spcBef>
                <a:spcPct val="50000"/>
              </a:spcBef>
              <a:buClr>
                <a:srgbClr val="FFCC00"/>
              </a:buClr>
              <a:buFont typeface="Monotype Sorts" pitchFamily="2" charset="2"/>
              <a:buNone/>
            </a:pPr>
            <a:r>
              <a:rPr lang="en-GB" sz="1800" smtClean="0">
                <a:solidFill>
                  <a:srgbClr val="FFFFFF"/>
                </a:solidFill>
                <a:latin typeface="Arial"/>
              </a:rPr>
              <a:t>The Boundary File</a:t>
            </a:r>
            <a:br>
              <a:rPr lang="en-GB" sz="1800" smtClean="0">
                <a:solidFill>
                  <a:srgbClr val="FFFFFF"/>
                </a:solidFill>
                <a:latin typeface="Arial"/>
              </a:rPr>
            </a:br>
            <a:r>
              <a:rPr lang="en-GB" sz="1800" smtClean="0">
                <a:solidFill>
                  <a:srgbClr val="FFFFFF"/>
                </a:solidFill>
                <a:latin typeface="Arial"/>
              </a:rPr>
              <a:t>can be Edited</a:t>
            </a:r>
            <a:br>
              <a:rPr lang="en-GB" sz="1800" smtClean="0">
                <a:solidFill>
                  <a:srgbClr val="FFFFFF"/>
                </a:solidFill>
                <a:latin typeface="Arial"/>
              </a:rPr>
            </a:br>
            <a:r>
              <a:rPr lang="en-GB" sz="1800" smtClean="0">
                <a:solidFill>
                  <a:srgbClr val="FFFFFF"/>
                </a:solidFill>
                <a:latin typeface="Arial"/>
              </a:rPr>
              <a:t>in any Text Editor</a:t>
            </a:r>
            <a:endParaRPr lang="en-GB" sz="1800" dirty="0">
              <a:solidFill>
                <a:srgbClr val="FFFFFF"/>
              </a:solidFill>
              <a:latin typeface="Arial"/>
            </a:endParaRPr>
          </a:p>
        </p:txBody>
      </p:sp>
      <p:pic>
        <p:nvPicPr>
          <p:cNvPr id="69637" name="Picture 5"/>
          <p:cNvPicPr>
            <a:picLocks noChangeAspect="1" noChangeArrowheads="1"/>
          </p:cNvPicPr>
          <p:nvPr/>
        </p:nvPicPr>
        <p:blipFill>
          <a:blip r:embed="rId2"/>
          <a:srcRect/>
          <a:stretch>
            <a:fillRect/>
          </a:stretch>
        </p:blipFill>
        <p:spPr bwMode="auto">
          <a:xfrm>
            <a:off x="2411760" y="1700808"/>
            <a:ext cx="6464300" cy="4848225"/>
          </a:xfrm>
          <a:prstGeom prst="rect">
            <a:avLst/>
          </a:prstGeom>
          <a:noFill/>
          <a:ln w="9525">
            <a:noFill/>
            <a:miter lim="800000"/>
            <a:headEnd/>
            <a:tailEnd/>
          </a:ln>
          <a:effectLst/>
        </p:spPr>
      </p:pic>
      <p:sp>
        <p:nvSpPr>
          <p:cNvPr id="69638" name="Rectangle 6"/>
          <p:cNvSpPr>
            <a:spLocks noGrp="1" noChangeArrowheads="1"/>
          </p:cNvSpPr>
          <p:nvPr>
            <p:ph type="title"/>
          </p:nvPr>
        </p:nvSpPr>
        <p:spPr>
          <a:noFill/>
          <a:ln/>
        </p:spPr>
        <p:txBody>
          <a:bodyPr/>
          <a:lstStyle/>
          <a:p>
            <a:r>
              <a:rPr lang="da-DK">
                <a:solidFill>
                  <a:srgbClr val="FFFFFF"/>
                </a:solidFill>
              </a:rPr>
              <a:t>BOUNDARY EDITOR</a:t>
            </a:r>
            <a:endParaRPr lang="en-US">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Editable Text File</a:t>
            </a:r>
          </a:p>
          <a:p>
            <a:pPr marL="0" indent="0">
              <a:buNone/>
            </a:pPr>
            <a:endParaRPr lang="en-GB" dirty="0"/>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DHI_MIKE_PPT_UK</Template>
  <TotalTime>49</TotalTime>
  <Words>167</Words>
  <Application>Microsoft Office PowerPoint</Application>
  <PresentationFormat>On-screen Show (4:3)</PresentationFormat>
  <Paragraphs>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MIKEPowerPointForTransfer_4-3</vt:lpstr>
      <vt:lpstr>MIKE 11</vt:lpstr>
      <vt:lpstr>BOUNDARY EDITOR</vt:lpstr>
      <vt:lpstr>BOUNDARY EDITOR</vt:lpstr>
      <vt:lpstr>BOUNDARY EDITOR</vt:lpstr>
      <vt:lpstr>BOUNDARY EDITOR</vt:lpstr>
      <vt:lpstr>BOUNDARY EDITOR</vt:lpstr>
      <vt:lpstr>BOUNDARY EDITOR</vt:lpstr>
    </vt:vector>
  </TitlesOfParts>
  <Company>DHI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BOUNDARY EDITOR</dc:title>
  <dc:creator>Enter Your Name Here</dc:creator>
  <cp:lastModifiedBy>Julie Landrein</cp:lastModifiedBy>
  <cp:revision>18</cp:revision>
  <dcterms:created xsi:type="dcterms:W3CDTF">2008-03-26T13:06:52Z</dcterms:created>
  <dcterms:modified xsi:type="dcterms:W3CDTF">2013-04-04T09:12:16Z</dcterms:modified>
</cp:coreProperties>
</file>